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67" r:id="rId6"/>
    <p:sldId id="260" r:id="rId7"/>
    <p:sldId id="262" r:id="rId8"/>
    <p:sldId id="269" r:id="rId9"/>
    <p:sldId id="270" r:id="rId10"/>
    <p:sldId id="271" r:id="rId11"/>
    <p:sldId id="272" r:id="rId12"/>
  </p:sldIdLst>
  <p:sldSz cx="14630400" cy="8229600"/>
  <p:notesSz cx="8229600" cy="14630400"/>
  <p:embeddedFontLst>
    <p:embeddedFont>
      <p:font typeface="Noto Sans TC" panose="020B0604020202020204" charset="-128"/>
      <p:regular r:id="rId14"/>
    </p:embeddedFont>
    <p:embeddedFont>
      <p:font typeface="Sitka Small Semibold" pitchFamily="2" charset="0"/>
      <p:bold r:id="rId15"/>
      <p:boldItalic r:id="rId16"/>
    </p:embeddedFont>
    <p:embeddedFont>
      <p:font typeface="Sora Medium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94" autoAdjust="0"/>
    <p:restoredTop sz="94610" autoAdjust="0"/>
  </p:normalViewPr>
  <p:slideViewPr>
    <p:cSldViewPr snapToGrid="0" snapToObjects="1">
      <p:cViewPr>
        <p:scale>
          <a:sx n="60" d="100"/>
          <a:sy n="60" d="100"/>
        </p:scale>
        <p:origin x="984" y="28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39" d="100"/>
          <a:sy n="39" d="100"/>
        </p:scale>
        <p:origin x="3566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%20Crowdfunding%20project%20JA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%20Crowdfunding%20project%20JAY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%20Crowdfunding%20project%20JAY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%20Crowdfunding%20project%20JAY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Crowdfunding project JAY.xlsx]5(D) Year!PivotTable2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Total Number of Projects created by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31750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17"/>
          <c:spPr>
            <a:solidFill>
              <a:schemeClr val="accen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31750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17"/>
          <c:spPr>
            <a:solidFill>
              <a:schemeClr val="accen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31750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17"/>
          <c:spPr>
            <a:solidFill>
              <a:schemeClr val="accen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'5(D) Year'!$H$33</c:f>
              <c:strCache>
                <c:ptCount val="1"/>
                <c:pt idx="0">
                  <c:v>Total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Noto Sans TC" panose="020B0604020202020204" charset="-128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'5(D) Year'!$G$34:$G$45</c:f>
              <c:strCache>
                <c:ptCount val="11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</c:strCache>
            </c:strRef>
          </c:cat>
          <c:val>
            <c:numRef>
              <c:f>'5(D) Year'!$H$34:$H$45</c:f>
              <c:numCache>
                <c:formatCode>General</c:formatCode>
                <c:ptCount val="11"/>
                <c:pt idx="0">
                  <c:v>1308</c:v>
                </c:pt>
                <c:pt idx="1">
                  <c:v>9827</c:v>
                </c:pt>
                <c:pt idx="2">
                  <c:v>24351</c:v>
                </c:pt>
                <c:pt idx="3">
                  <c:v>39210</c:v>
                </c:pt>
                <c:pt idx="4">
                  <c:v>41532</c:v>
                </c:pt>
                <c:pt idx="5">
                  <c:v>59147</c:v>
                </c:pt>
                <c:pt idx="6">
                  <c:v>58108</c:v>
                </c:pt>
                <c:pt idx="7">
                  <c:v>46153</c:v>
                </c:pt>
                <c:pt idx="8">
                  <c:v>47259</c:v>
                </c:pt>
                <c:pt idx="9">
                  <c:v>37412</c:v>
                </c:pt>
                <c:pt idx="10">
                  <c:v>1539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A7C-4516-83CD-A877B3206AF7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869867632"/>
        <c:axId val="1869868592"/>
      </c:lineChart>
      <c:catAx>
        <c:axId val="1869867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9868592"/>
        <c:crosses val="autoZero"/>
        <c:auto val="1"/>
        <c:lblAlgn val="ctr"/>
        <c:lblOffset val="100"/>
        <c:noMultiLvlLbl val="0"/>
      </c:catAx>
      <c:valAx>
        <c:axId val="1869868592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869867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Crowdfunding project JAY.xlsx]5(D) Year!PivotTable1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Total Number of Projects created by Quarter</a:t>
            </a:r>
          </a:p>
        </c:rich>
      </c:tx>
      <c:layout>
        <c:manualLayout>
          <c:xMode val="edge"/>
          <c:yMode val="edge"/>
          <c:x val="0.23779955600435046"/>
          <c:y val="0.107976367818887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'5(D) Year'!$E$33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'5(D) Year'!$D$34:$D$38</c:f>
              <c:strCache>
                <c:ptCount val="4"/>
                <c:pt idx="0">
                  <c:v>Q4</c:v>
                </c:pt>
                <c:pt idx="1">
                  <c:v>Q2</c:v>
                </c:pt>
                <c:pt idx="2">
                  <c:v>Q1</c:v>
                </c:pt>
                <c:pt idx="3">
                  <c:v>Q3</c:v>
                </c:pt>
              </c:strCache>
            </c:strRef>
          </c:cat>
          <c:val>
            <c:numRef>
              <c:f>'5(D) Year'!$E$34:$E$38</c:f>
              <c:numCache>
                <c:formatCode>General</c:formatCode>
                <c:ptCount val="4"/>
                <c:pt idx="0">
                  <c:v>81830</c:v>
                </c:pt>
                <c:pt idx="1">
                  <c:v>92710</c:v>
                </c:pt>
                <c:pt idx="2">
                  <c:v>93253</c:v>
                </c:pt>
                <c:pt idx="3">
                  <c:v>98053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96-4474-B65A-A638D1D56A71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865040544"/>
        <c:axId val="1865041024"/>
      </c:barChart>
      <c:catAx>
        <c:axId val="18650405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5041024"/>
        <c:crosses val="autoZero"/>
        <c:auto val="1"/>
        <c:lblAlgn val="ctr"/>
        <c:lblOffset val="100"/>
        <c:noMultiLvlLbl val="0"/>
      </c:catAx>
      <c:valAx>
        <c:axId val="1865041024"/>
        <c:scaling>
          <c:orientation val="minMax"/>
        </c:scaling>
        <c:delete val="1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865040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Crowdfunding project JAY.xlsx]5(D) Year!PivotTable4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Total Number of Projects created by Month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'5(D) Year'!$B$33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'5(D) Year'!$A$34:$A$46</c:f>
              <c:strCache>
                <c:ptCount val="12"/>
                <c:pt idx="0">
                  <c:v>7</c:v>
                </c:pt>
                <c:pt idx="1">
                  <c:v>3</c:v>
                </c:pt>
                <c:pt idx="2">
                  <c:v>5</c:v>
                </c:pt>
                <c:pt idx="3">
                  <c:v>8</c:v>
                </c:pt>
                <c:pt idx="4">
                  <c:v>10</c:v>
                </c:pt>
                <c:pt idx="5">
                  <c:v>1</c:v>
                </c:pt>
                <c:pt idx="6">
                  <c:v>4</c:v>
                </c:pt>
                <c:pt idx="7">
                  <c:v>9</c:v>
                </c:pt>
                <c:pt idx="8">
                  <c:v>6</c:v>
                </c:pt>
                <c:pt idx="9">
                  <c:v>2</c:v>
                </c:pt>
                <c:pt idx="10">
                  <c:v>11</c:v>
                </c:pt>
                <c:pt idx="11">
                  <c:v>12</c:v>
                </c:pt>
              </c:strCache>
            </c:strRef>
          </c:cat>
          <c:val>
            <c:numRef>
              <c:f>'5(D) Year'!$B$34:$B$46</c:f>
              <c:numCache>
                <c:formatCode>General</c:formatCode>
                <c:ptCount val="12"/>
                <c:pt idx="0">
                  <c:v>36104</c:v>
                </c:pt>
                <c:pt idx="1">
                  <c:v>33520</c:v>
                </c:pt>
                <c:pt idx="2">
                  <c:v>32050</c:v>
                </c:pt>
                <c:pt idx="3">
                  <c:v>31757</c:v>
                </c:pt>
                <c:pt idx="4">
                  <c:v>31428</c:v>
                </c:pt>
                <c:pt idx="5">
                  <c:v>30994</c:v>
                </c:pt>
                <c:pt idx="6">
                  <c:v>30916</c:v>
                </c:pt>
                <c:pt idx="7">
                  <c:v>30192</c:v>
                </c:pt>
                <c:pt idx="8">
                  <c:v>29744</c:v>
                </c:pt>
                <c:pt idx="9">
                  <c:v>28739</c:v>
                </c:pt>
                <c:pt idx="10">
                  <c:v>28290</c:v>
                </c:pt>
                <c:pt idx="11">
                  <c:v>22112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83-4BCF-9218-5E221B40987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613414255"/>
        <c:axId val="613414735"/>
      </c:barChart>
      <c:catAx>
        <c:axId val="6134142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3414735"/>
        <c:crosses val="autoZero"/>
        <c:auto val="1"/>
        <c:lblAlgn val="ctr"/>
        <c:lblOffset val="100"/>
        <c:noMultiLvlLbl val="0"/>
      </c:catAx>
      <c:valAx>
        <c:axId val="613414735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6134142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Crowdfunding project JAY.xlsx]PivotChartTable5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5 Success Rate by Category</a:t>
            </a:r>
          </a:p>
        </c:rich>
      </c:tx>
      <c:layout>
        <c:manualLayout>
          <c:xMode val="edge"/>
          <c:yMode val="edge"/>
          <c:x val="0.15288919254936661"/>
          <c:y val="4.24128338340867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v>Total</c:v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5"/>
              <c:pt idx="0">
                <c:v>Indie Rock</c:v>
              </c:pt>
              <c:pt idx="1">
                <c:v>Dance</c:v>
              </c:pt>
              <c:pt idx="2">
                <c:v>Anthologies</c:v>
              </c:pt>
              <c:pt idx="3">
                <c:v>Residencies</c:v>
              </c:pt>
              <c:pt idx="4">
                <c:v>Chiptune</c:v>
              </c:pt>
            </c:strLit>
          </c:cat>
          <c:val>
            <c:numLit>
              <c:formatCode>0.00%;\-0.00%;0.00%</c:formatCode>
              <c:ptCount val="5"/>
              <c:pt idx="0">
                <c:v>0.65242221346987006</c:v>
              </c:pt>
              <c:pt idx="1">
                <c:v>0.6549904030710173</c:v>
              </c:pt>
              <c:pt idx="2">
                <c:v>0.70104166666666667</c:v>
              </c:pt>
              <c:pt idx="3">
                <c:v>0.73972602739726023</c:v>
              </c:pt>
              <c:pt idx="4">
                <c:v>0.76315789473684215</c:v>
              </c:pt>
            </c:numLit>
          </c:val>
          <c:extLst>
            <c:ext xmlns:c16="http://schemas.microsoft.com/office/drawing/2014/chart" uri="{C3380CC4-5D6E-409C-BE32-E72D297353CC}">
              <c16:uniqueId val="{00000000-D5CD-4ACD-83A4-6B495E3C3806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79242255"/>
        <c:axId val="179242735"/>
      </c:barChart>
      <c:catAx>
        <c:axId val="1792422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242735"/>
        <c:crosses val="autoZero"/>
        <c:auto val="1"/>
        <c:lblAlgn val="ctr"/>
        <c:lblOffset val="100"/>
        <c:noMultiLvlLbl val="0"/>
        <c:extLst/>
      </c:catAx>
      <c:valAx>
        <c:axId val="179242735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%;\-0.00%;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242255"/>
        <c:crosses val="autoZero"/>
        <c:crossBetween val="between"/>
        <c:extLst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>
      <cs:styleClr val="auto"/>
    </cs:fillRef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5850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F528F6-76DB-B13C-56A3-654A6FF77D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3C6AFF-95C8-EEAE-88CC-9FB976944C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A5BA3D-224E-7EE1-269B-5B901F520F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ECF45D-D15E-6ED6-E545-148E819668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489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136B83-F61D-0802-47D5-6BCC84128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39F44C-D710-A407-3789-A6B551C5C3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F8F969-C02C-7362-960F-9366C0E9B2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3C51B-CB6F-D39F-5159-7D02E02961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911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96F5BE-322D-4594-0BD2-9C2C42D85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1F8540-45D9-11CE-BFFC-D703083B0A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F1454D-2878-389E-783D-B763A8009A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716BC-3500-F558-E1CA-F8C5F8BFE4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80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CE7F29-C51A-45D5-A983-1C22FDC02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0850EC-50DB-AF2A-44BA-1D02C08450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705249-1F14-75AD-95A9-95020D494B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2AEE61-859A-E4E8-F071-5C7F31935A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7298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C2E3C-D184-1E40-6818-3F6028B03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BD9C1C-37FB-9DBF-9E4C-AA4CD8F342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B75121-8BE1-D3A4-ECC0-26894208D2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D3F6F-765B-E7F2-69F2-4C3D43043B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33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89" y="76790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Unlocking Kickstarter Crowdfunding</a:t>
            </a:r>
          </a:p>
          <a:p>
            <a:pPr>
              <a:lnSpc>
                <a:spcPts val="5550"/>
              </a:lnSpc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Success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88" y="329924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A data-driven analysis of Kickstarter performance and key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chemeClr val="bg1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success.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276BA1-FE3F-8DC3-5D98-2935DB0FDFAD}"/>
              </a:ext>
            </a:extLst>
          </p:cNvPr>
          <p:cNvSpPr txBox="1"/>
          <p:nvPr/>
        </p:nvSpPr>
        <p:spPr>
          <a:xfrm>
            <a:off x="793788" y="4772722"/>
            <a:ext cx="3856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2"/>
                </a:solidFill>
                <a:latin typeface="Noto Sans TC" panose="020B0604020202020204" charset="-128"/>
                <a:ea typeface="Noto Sans TC" panose="020B0604020202020204" charset="-128"/>
                <a:cs typeface="Arial" panose="020B0604020202020204" pitchFamily="34" charset="0"/>
              </a:rPr>
              <a:t>GROUP 4</a:t>
            </a:r>
          </a:p>
          <a:p>
            <a:endParaRPr lang="en-IN" dirty="0">
              <a:solidFill>
                <a:schemeClr val="bg2"/>
              </a:solidFill>
              <a:effectLst/>
              <a:latin typeface="Noto Sans TC" panose="020B0604020202020204" charset="-128"/>
              <a:ea typeface="Noto Sans TC" panose="020B0604020202020204" charset="-128"/>
              <a:cs typeface="Arial" panose="020B0604020202020204" pitchFamily="34" charset="0"/>
            </a:endParaRPr>
          </a:p>
          <a:p>
            <a:r>
              <a:rPr lang="en-IN" dirty="0">
                <a:solidFill>
                  <a:schemeClr val="bg2"/>
                </a:solidFill>
                <a:effectLst/>
                <a:latin typeface="Noto Sans TC" panose="020B0604020202020204" charset="-128"/>
                <a:ea typeface="Noto Sans TC" panose="020B0604020202020204" charset="-128"/>
                <a:cs typeface="Arial" panose="020B0604020202020204" pitchFamily="34" charset="0"/>
              </a:rPr>
              <a:t>Jay Darji</a:t>
            </a:r>
          </a:p>
          <a:p>
            <a:r>
              <a:rPr lang="en-IN" dirty="0">
                <a:solidFill>
                  <a:schemeClr val="bg2"/>
                </a:solidFill>
                <a:latin typeface="Noto Sans TC" panose="020B0604020202020204" charset="-128"/>
                <a:ea typeface="Noto Sans TC" panose="020B0604020202020204" charset="-128"/>
                <a:cs typeface="Arial" panose="020B0604020202020204" pitchFamily="34" charset="0"/>
              </a:rPr>
              <a:t>Shereena M</a:t>
            </a:r>
            <a:endParaRPr lang="en-IN" dirty="0">
              <a:solidFill>
                <a:schemeClr val="bg2"/>
              </a:solidFill>
              <a:effectLst/>
              <a:latin typeface="Noto Sans TC" panose="020B0604020202020204" charset="-128"/>
              <a:ea typeface="Noto Sans TC" panose="020B0604020202020204" charset="-128"/>
              <a:cs typeface="Arial" panose="020B0604020202020204" pitchFamily="34" charset="0"/>
            </a:endParaRPr>
          </a:p>
          <a:p>
            <a:r>
              <a:rPr lang="en-IN" dirty="0">
                <a:solidFill>
                  <a:schemeClr val="bg2"/>
                </a:solidFill>
                <a:effectLst/>
                <a:latin typeface="Noto Sans TC" panose="020B0604020202020204" charset="-128"/>
                <a:ea typeface="Noto Sans TC" panose="020B0604020202020204" charset="-128"/>
                <a:cs typeface="Arial" panose="020B0604020202020204" pitchFamily="34" charset="0"/>
              </a:rPr>
              <a:t>Shaik Apsana</a:t>
            </a:r>
          </a:p>
          <a:p>
            <a:r>
              <a:rPr lang="en-IN" dirty="0">
                <a:solidFill>
                  <a:schemeClr val="bg2"/>
                </a:solidFill>
                <a:effectLst/>
                <a:latin typeface="Noto Sans TC" panose="020B0604020202020204" charset="-128"/>
                <a:ea typeface="Noto Sans TC" panose="020B0604020202020204" charset="-128"/>
                <a:cs typeface="Arial" panose="020B0604020202020204" pitchFamily="34" charset="0"/>
              </a:rPr>
              <a:t>Konuru Lalitha</a:t>
            </a:r>
          </a:p>
          <a:p>
            <a:r>
              <a:rPr lang="en-IN" dirty="0">
                <a:solidFill>
                  <a:schemeClr val="bg2"/>
                </a:solidFill>
                <a:effectLst/>
                <a:latin typeface="Noto Sans TC" panose="020B0604020202020204" charset="-128"/>
                <a:ea typeface="Noto Sans TC" panose="020B0604020202020204" charset="-128"/>
                <a:cs typeface="Arial" panose="020B0604020202020204" pitchFamily="34" charset="0"/>
              </a:rPr>
              <a:t>Veena Lsareddy</a:t>
            </a:r>
          </a:p>
          <a:p>
            <a:r>
              <a:rPr lang="en-IN" dirty="0">
                <a:solidFill>
                  <a:schemeClr val="bg2"/>
                </a:solidFill>
                <a:latin typeface="Noto Sans TC" panose="020B0604020202020204" charset="-128"/>
                <a:ea typeface="Noto Sans TC" panose="020B0604020202020204" charset="-128"/>
                <a:cs typeface="Arial" panose="020B0604020202020204" pitchFamily="34" charset="0"/>
              </a:rPr>
              <a:t>Dabbugunta Saisree</a:t>
            </a:r>
            <a:endParaRPr lang="en-IN" dirty="0">
              <a:solidFill>
                <a:schemeClr val="bg2"/>
              </a:solidFill>
              <a:effectLst/>
              <a:latin typeface="Noto Sans TC" panose="020B0604020202020204" charset="-128"/>
              <a:ea typeface="Noto Sans TC" panose="020B0604020202020204" charset="-128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DC5143-8474-CBB7-EFD9-B81622C2F9EF}"/>
              </a:ext>
            </a:extLst>
          </p:cNvPr>
          <p:cNvSpPr/>
          <p:nvPr/>
        </p:nvSpPr>
        <p:spPr>
          <a:xfrm>
            <a:off x="11473543" y="7206343"/>
            <a:ext cx="3080657" cy="9252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 descr="A plate of coins on a white surface&#10;&#10;AI-generated content may be incorrect.">
            <a:extLst>
              <a:ext uri="{FF2B5EF4-FFF2-40B4-BE49-F238E27FC236}">
                <a16:creationId xmlns:a16="http://schemas.microsoft.com/office/drawing/2014/main" id="{F9759E20-504E-567A-2417-8D7D4DEA0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610" y="0"/>
            <a:ext cx="6768790" cy="82296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F23848-EC64-F684-E0AB-DBF76CB71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>
            <a:extLst>
              <a:ext uri="{FF2B5EF4-FFF2-40B4-BE49-F238E27FC236}">
                <a16:creationId xmlns:a16="http://schemas.microsoft.com/office/drawing/2014/main" id="{445CCC86-D57B-BD11-FA90-BCC183F61C80}"/>
              </a:ext>
            </a:extLst>
          </p:cNvPr>
          <p:cNvSpPr/>
          <p:nvPr/>
        </p:nvSpPr>
        <p:spPr>
          <a:xfrm>
            <a:off x="149544" y="1125704"/>
            <a:ext cx="9934256" cy="6760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7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 Data Volume: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 and direct imports struggled; had to design scalable ingestion methods.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Size : 3,65,892 records, 25+ attributes. (id, name, goal, pledged, category, backers, dates…).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contained hundreds of thousands of rows, too large for manual handling.</a:t>
            </a:r>
          </a:p>
          <a:p>
            <a:endParaRPr lang="en-US" sz="17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Loading into MySQL: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Faced multiple technical errors:</a:t>
            </a:r>
          </a:p>
          <a:p>
            <a:pPr lvl="1"/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Row errors due to mismatched column counts.</a:t>
            </a:r>
          </a:p>
          <a:p>
            <a:pPr lvl="1"/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Incorrect decimal value errors (currency symbols inside numeric columns).</a:t>
            </a:r>
          </a:p>
          <a:p>
            <a:pPr lvl="1"/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Date parsing errors because of mixed formats.</a:t>
            </a:r>
          </a:p>
          <a:p>
            <a:pPr lvl="1"/>
            <a:endParaRPr lang="en-US" sz="17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 Realistic Funding Goals: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most critical learning is to set achievable, lower funding goals</a:t>
            </a:r>
          </a:p>
          <a:p>
            <a:pPr lvl="1"/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(ideally under $1K) to maximize the chance of success. A project should aim to secure its </a:t>
            </a:r>
          </a:p>
          <a:p>
            <a:pPr lvl="1"/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minimum funding first, rather than an optimal target.</a:t>
            </a:r>
          </a:p>
          <a:p>
            <a:endParaRPr lang="en-US" sz="17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Tool Requirements: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Each tool (Excel, Power BI, Tableau, MySQL) had its own limitations and formatting needs.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Had to repeatedly adapt and restructure the dataset to fit Excel pivot models, Tableau extracts,</a:t>
            </a:r>
          </a:p>
          <a:p>
            <a:pPr lvl="1"/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and Power BI model relationships.</a:t>
            </a:r>
          </a:p>
          <a:p>
            <a:endParaRPr lang="en-US" sz="17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7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Time-Intensive Cleaning: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Cleaning and standardizing the dataset (especially for dates, goals, pledged amounts, and </a:t>
            </a:r>
          </a:p>
          <a:p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backers) took more time than analysis.</a:t>
            </a:r>
          </a:p>
          <a:p>
            <a:pPr lvl="1"/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Learned the importance of data preprocessing before visualization.</a:t>
            </a:r>
          </a:p>
          <a:p>
            <a:pPr lvl="1"/>
            <a:endParaRPr lang="en-US" sz="17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C95FD70D-2992-11F8-40E5-90FF206BA7E9}"/>
              </a:ext>
            </a:extLst>
          </p:cNvPr>
          <p:cNvSpPr/>
          <p:nvPr/>
        </p:nvSpPr>
        <p:spPr>
          <a:xfrm>
            <a:off x="3060700" y="102073"/>
            <a:ext cx="7480300" cy="748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4000" dirty="0"/>
              <a:t>🚧</a:t>
            </a:r>
            <a:r>
              <a:rPr lang="en-US" sz="4000" b="1" dirty="0">
                <a:solidFill>
                  <a:srgbClr val="97B8FF"/>
                </a:solidFill>
                <a:latin typeface="Sora Medium" pitchFamily="34" charset="0"/>
                <a:ea typeface="Segoe UI Black" panose="020B0A02040204020203" pitchFamily="34" charset="0"/>
                <a:cs typeface="Sora Medium" pitchFamily="34" charset="-120"/>
              </a:rPr>
              <a:t>Challenges &amp; Learning</a:t>
            </a:r>
            <a:endParaRPr lang="en-US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6C5D79-F6BC-1A48-80F9-A8D8B13B8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0303" y="7501412"/>
            <a:ext cx="2400097" cy="613359"/>
          </a:xfrm>
          <a:prstGeom prst="rect">
            <a:avLst/>
          </a:prstGeom>
        </p:spPr>
      </p:pic>
      <p:grpSp>
        <p:nvGrpSpPr>
          <p:cNvPr id="2" name="Group 10">
            <a:extLst>
              <a:ext uri="{FF2B5EF4-FFF2-40B4-BE49-F238E27FC236}">
                <a16:creationId xmlns:a16="http://schemas.microsoft.com/office/drawing/2014/main" id="{7CF4CC13-56CD-B799-15E2-A22AD0BADCF1}"/>
              </a:ext>
            </a:extLst>
          </p:cNvPr>
          <p:cNvGrpSpPr/>
          <p:nvPr/>
        </p:nvGrpSpPr>
        <p:grpSpPr>
          <a:xfrm>
            <a:off x="10450287" y="0"/>
            <a:ext cx="4180114" cy="8229598"/>
            <a:chOff x="328106" y="0"/>
            <a:chExt cx="1087011" cy="2135386"/>
          </a:xfrm>
        </p:grpSpPr>
        <p:sp>
          <p:nvSpPr>
            <p:cNvPr id="5" name="Freeform 11">
              <a:extLst>
                <a:ext uri="{FF2B5EF4-FFF2-40B4-BE49-F238E27FC236}">
                  <a16:creationId xmlns:a16="http://schemas.microsoft.com/office/drawing/2014/main" id="{5643825E-C0F2-808F-AECA-639C95874383}"/>
                </a:ext>
              </a:extLst>
            </p:cNvPr>
            <p:cNvSpPr/>
            <p:nvPr/>
          </p:nvSpPr>
          <p:spPr>
            <a:xfrm>
              <a:off x="328106" y="0"/>
              <a:ext cx="1087011" cy="2135386"/>
            </a:xfrm>
            <a:custGeom>
              <a:avLst/>
              <a:gdLst/>
              <a:ahLst/>
              <a:cxnLst/>
              <a:rect l="l" t="t" r="r" b="b"/>
              <a:pathLst>
                <a:path w="1087011" h="1946439">
                  <a:moveTo>
                    <a:pt x="87251" y="0"/>
                  </a:moveTo>
                  <a:lnTo>
                    <a:pt x="999760" y="0"/>
                  </a:lnTo>
                  <a:cubicBezTo>
                    <a:pt x="1047948" y="0"/>
                    <a:pt x="1087011" y="39064"/>
                    <a:pt x="1087011" y="87251"/>
                  </a:cubicBezTo>
                  <a:lnTo>
                    <a:pt x="1087011" y="1859188"/>
                  </a:lnTo>
                  <a:cubicBezTo>
                    <a:pt x="1087011" y="1907376"/>
                    <a:pt x="1047948" y="1946439"/>
                    <a:pt x="999760" y="1946439"/>
                  </a:cubicBezTo>
                  <a:lnTo>
                    <a:pt x="87251" y="1946439"/>
                  </a:lnTo>
                  <a:cubicBezTo>
                    <a:pt x="64111" y="1946439"/>
                    <a:pt x="41918" y="1937247"/>
                    <a:pt x="25555" y="1920884"/>
                  </a:cubicBezTo>
                  <a:cubicBezTo>
                    <a:pt x="9192" y="1904521"/>
                    <a:pt x="0" y="1882329"/>
                    <a:pt x="0" y="1859188"/>
                  </a:cubicBezTo>
                  <a:lnTo>
                    <a:pt x="0" y="87251"/>
                  </a:lnTo>
                  <a:cubicBezTo>
                    <a:pt x="0" y="39064"/>
                    <a:pt x="39064" y="0"/>
                    <a:pt x="87251" y="0"/>
                  </a:cubicBezTo>
                  <a:close/>
                </a:path>
              </a:pathLst>
            </a:custGeom>
            <a:blipFill>
              <a:blip r:embed="rId4"/>
              <a:stretch>
                <a:fillRect l="-84381" r="-84381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319718216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72CA7EA-49A9-0EAB-A095-0F568914FD49}"/>
              </a:ext>
            </a:extLst>
          </p:cNvPr>
          <p:cNvSpPr/>
          <p:nvPr/>
        </p:nvSpPr>
        <p:spPr>
          <a:xfrm>
            <a:off x="12585700" y="7493000"/>
            <a:ext cx="1955800" cy="6477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 descr="A screenshot of a dashboard">
            <a:extLst>
              <a:ext uri="{FF2B5EF4-FFF2-40B4-BE49-F238E27FC236}">
                <a16:creationId xmlns:a16="http://schemas.microsoft.com/office/drawing/2014/main" id="{31010D15-AF7F-D5EF-B580-EB3699730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4630400" cy="822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62480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69438" y="432118"/>
            <a:ext cx="60950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Presentation Agenda</a:t>
            </a:r>
            <a:endParaRPr lang="en-US" sz="44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3203496"/>
            <a:ext cx="4196358" cy="30480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203496"/>
            <a:ext cx="4196358" cy="30480"/>
          </a:xfrm>
          <a:prstGeom prst="rect">
            <a:avLst/>
          </a:prstGeom>
        </p:spPr>
      </p:pic>
      <p:pic>
        <p:nvPicPr>
          <p:cNvPr id="16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23165"/>
            <a:ext cx="6407944" cy="30480"/>
          </a:xfrm>
          <a:prstGeom prst="rect">
            <a:avLst/>
          </a:prstGeom>
        </p:spPr>
      </p:pic>
      <p:pic>
        <p:nvPicPr>
          <p:cNvPr id="20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548" y="5323165"/>
            <a:ext cx="6407944" cy="30480"/>
          </a:xfrm>
          <a:prstGeom prst="rect">
            <a:avLst/>
          </a:prstGeom>
        </p:spPr>
      </p:pic>
      <p:sp>
        <p:nvSpPr>
          <p:cNvPr id="25" name="Rectangle 1">
            <a:extLst>
              <a:ext uri="{FF2B5EF4-FFF2-40B4-BE49-F238E27FC236}">
                <a16:creationId xmlns:a16="http://schemas.microsoft.com/office/drawing/2014/main" id="{5D9E84FE-08A9-EFC3-4932-C146C36970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961" y="1861682"/>
            <a:ext cx="5886510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📊 Data Overview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Noto Sans TC" panose="020B0604020202020204" charset="-128"/>
              <a:ea typeface="Noto Sans TC" panose="020B060402020202020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🎯 Objectives: KPIs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Noto Sans TC" panose="020B0604020202020204" charset="-128"/>
              <a:ea typeface="Noto Sans TC" panose="020B060402020202020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⚙️ Process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Noto Sans TC" panose="020B0604020202020204" charset="-128"/>
              <a:ea typeface="Noto Sans TC" panose="020B060402020202020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🔎 Analysis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Noto Sans TC" panose="020B0604020202020204" charset="-128"/>
              <a:ea typeface="Noto Sans TC" panose="020B060402020202020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💡 Recommendations and Insights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Noto Sans TC" panose="020B0604020202020204" charset="-128"/>
              <a:ea typeface="Noto Sans TC" panose="020B060402020202020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📝 Conclusion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Noto Sans TC" panose="020B0604020202020204" charset="-128"/>
              <a:ea typeface="Noto Sans TC" panose="020B060402020202020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🚧 Challenges &amp; Learnings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latin typeface="Noto Sans TC" panose="020B0604020202020204" charset="-128"/>
              <a:ea typeface="Noto Sans TC" panose="020B060402020202020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🖼️ Picture Dashboard/Report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58CF9B-C483-01A2-F374-5ECBEF090F7E}"/>
              </a:ext>
            </a:extLst>
          </p:cNvPr>
          <p:cNvSpPr/>
          <p:nvPr/>
        </p:nvSpPr>
        <p:spPr>
          <a:xfrm>
            <a:off x="12464143" y="7442834"/>
            <a:ext cx="2079171" cy="6746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network of dots and lines&#10;&#10;AI-generated content may be incorrect.">
            <a:extLst>
              <a:ext uri="{FF2B5EF4-FFF2-40B4-BE49-F238E27FC236}">
                <a16:creationId xmlns:a16="http://schemas.microsoft.com/office/drawing/2014/main" id="{979C86CF-499E-BF59-5FB4-DEF3FF188F1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3202" b="-418"/>
          <a:stretch>
            <a:fillRect/>
          </a:stretch>
        </p:blipFill>
        <p:spPr>
          <a:xfrm>
            <a:off x="8778480" y="0"/>
            <a:ext cx="5886510" cy="82296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4455" y="501253"/>
            <a:ext cx="8222915" cy="892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450"/>
              </a:lnSpc>
            </a:pPr>
            <a:r>
              <a:rPr lang="en-US" altLang="en-US" sz="4000" dirty="0">
                <a:solidFill>
                  <a:schemeClr val="bg1">
                    <a:lumMod val="85000"/>
                  </a:schemeClr>
                </a:solidFill>
                <a:latin typeface="Noto Sans TC" panose="020B0604020202020204" charset="-128"/>
                <a:ea typeface="Noto Sans TC" panose="020B0604020202020204" charset="-128"/>
              </a:rPr>
              <a:t>📊 </a:t>
            </a:r>
            <a:r>
              <a:rPr lang="en-US" sz="4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Crowfunding : Data Overview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124456" y="1582137"/>
            <a:ext cx="7867888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Examining the scale and success rates of the platform, highlighting the competitive environment and potential reward.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124456" y="2793325"/>
            <a:ext cx="2470785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r>
              <a:rPr lang="en-US" sz="4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365.89K</a:t>
            </a:r>
            <a:endParaRPr lang="en-US" sz="4700" dirty="0"/>
          </a:p>
        </p:txBody>
      </p:sp>
      <p:sp>
        <p:nvSpPr>
          <p:cNvPr id="6" name="Text 3"/>
          <p:cNvSpPr/>
          <p:nvPr/>
        </p:nvSpPr>
        <p:spPr>
          <a:xfrm>
            <a:off x="6124456" y="3622596"/>
            <a:ext cx="2722364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Total Projects Launched</a:t>
            </a:r>
            <a:endParaRPr lang="en-US" sz="1750" b="1" dirty="0"/>
          </a:p>
        </p:txBody>
      </p:sp>
      <p:sp>
        <p:nvSpPr>
          <p:cNvPr id="7" name="Text 4"/>
          <p:cNvSpPr/>
          <p:nvPr/>
        </p:nvSpPr>
        <p:spPr>
          <a:xfrm>
            <a:off x="6124456" y="4019092"/>
            <a:ext cx="2470785" cy="874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Total volume of campaigns across all categories since inception.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823008" y="2793325"/>
            <a:ext cx="2470785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r>
              <a:rPr lang="en-US" sz="4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38.35%</a:t>
            </a:r>
            <a:endParaRPr lang="en-US" sz="4700" dirty="0"/>
          </a:p>
        </p:txBody>
      </p:sp>
      <p:sp>
        <p:nvSpPr>
          <p:cNvPr id="9" name="Text 6"/>
          <p:cNvSpPr/>
          <p:nvPr/>
        </p:nvSpPr>
        <p:spPr>
          <a:xfrm>
            <a:off x="8846820" y="3622596"/>
            <a:ext cx="2423041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Overall Success Rate</a:t>
            </a:r>
            <a:endParaRPr lang="en-US" sz="1750" b="1" dirty="0"/>
          </a:p>
        </p:txBody>
      </p:sp>
      <p:sp>
        <p:nvSpPr>
          <p:cNvPr id="10" name="Text 7"/>
          <p:cNvSpPr/>
          <p:nvPr/>
        </p:nvSpPr>
        <p:spPr>
          <a:xfrm>
            <a:off x="8823008" y="4016693"/>
            <a:ext cx="2470785" cy="874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percentage of projects that successfully met their funding goal.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11521559" y="2793325"/>
            <a:ext cx="2470785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r>
              <a:rPr lang="en-US" sz="4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39.97M</a:t>
            </a:r>
            <a:endParaRPr lang="en-US" sz="4700" dirty="0"/>
          </a:p>
        </p:txBody>
      </p:sp>
      <p:sp>
        <p:nvSpPr>
          <p:cNvPr id="12" name="Text 9"/>
          <p:cNvSpPr/>
          <p:nvPr/>
        </p:nvSpPr>
        <p:spPr>
          <a:xfrm>
            <a:off x="11617582" y="3622596"/>
            <a:ext cx="227873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Total Numbers of Backers</a:t>
            </a:r>
            <a:endParaRPr lang="en-US" sz="1750" b="1" dirty="0"/>
          </a:p>
        </p:txBody>
      </p:sp>
      <p:sp>
        <p:nvSpPr>
          <p:cNvPr id="13" name="Text 10"/>
          <p:cNvSpPr/>
          <p:nvPr/>
        </p:nvSpPr>
        <p:spPr>
          <a:xfrm>
            <a:off x="11521559" y="4016693"/>
            <a:ext cx="2470785" cy="874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cumulative number of unique individuals who have contributed.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10382189" y="5463956"/>
            <a:ext cx="2470785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r>
              <a:rPr lang="en-US" sz="47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$3.46B</a:t>
            </a:r>
            <a:endParaRPr lang="en-US" sz="4700" dirty="0"/>
          </a:p>
        </p:txBody>
      </p:sp>
      <p:sp>
        <p:nvSpPr>
          <p:cNvPr id="15" name="Text 12"/>
          <p:cNvSpPr/>
          <p:nvPr/>
        </p:nvSpPr>
        <p:spPr>
          <a:xfrm>
            <a:off x="10574237" y="6315551"/>
            <a:ext cx="227873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Total Money Raised</a:t>
            </a:r>
            <a:endParaRPr lang="en-US" sz="1750" b="1" dirty="0"/>
          </a:p>
        </p:txBody>
      </p:sp>
      <p:sp>
        <p:nvSpPr>
          <p:cNvPr id="16" name="Text 13"/>
          <p:cNvSpPr/>
          <p:nvPr/>
        </p:nvSpPr>
        <p:spPr>
          <a:xfrm>
            <a:off x="10451977" y="6695062"/>
            <a:ext cx="2470785" cy="874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significant capital flowed through the platform by the community.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B2FBC3-E347-116F-B080-C29AB7E55586}"/>
              </a:ext>
            </a:extLst>
          </p:cNvPr>
          <p:cNvSpPr txBox="1"/>
          <p:nvPr/>
        </p:nvSpPr>
        <p:spPr>
          <a:xfrm>
            <a:off x="7315200" y="5294854"/>
            <a:ext cx="2470785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700" dirty="0">
                <a:solidFill>
                  <a:srgbClr val="E0D6DE"/>
                </a:solidFill>
                <a:latin typeface="Sora Medium" pitchFamily="34" charset="0"/>
                <a:cs typeface="Sora Medium" pitchFamily="34" charset="-120"/>
              </a:rPr>
              <a:t>80.36</a:t>
            </a:r>
            <a:endParaRPr lang="en-US" sz="4700" dirty="0"/>
          </a:p>
          <a:p>
            <a:pPr algn="ctr"/>
            <a:endParaRPr lang="en-IN" sz="47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9E5AD0-11A7-67C6-51C6-5EB248C06888}"/>
              </a:ext>
            </a:extLst>
          </p:cNvPr>
          <p:cNvSpPr txBox="1"/>
          <p:nvPr/>
        </p:nvSpPr>
        <p:spPr>
          <a:xfrm>
            <a:off x="7395264" y="6113613"/>
            <a:ext cx="23134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E0D6DE"/>
                </a:solidFill>
                <a:latin typeface="Sora Medium" pitchFamily="34" charset="0"/>
                <a:cs typeface="Sora Medium" pitchFamily="34" charset="-120"/>
              </a:rPr>
              <a:t>Average Days of </a:t>
            </a:r>
          </a:p>
          <a:p>
            <a:pPr algn="ctr"/>
            <a:r>
              <a:rPr lang="en-US" b="1" dirty="0">
                <a:solidFill>
                  <a:srgbClr val="E0D6DE"/>
                </a:solidFill>
                <a:latin typeface="Sora Medium" pitchFamily="34" charset="0"/>
                <a:cs typeface="Sora Medium" pitchFamily="34" charset="-120"/>
              </a:rPr>
              <a:t>Successful project</a:t>
            </a:r>
            <a:endParaRPr lang="en-US" b="1" dirty="0"/>
          </a:p>
          <a:p>
            <a:pPr algn="ctr"/>
            <a:endParaRPr lang="en-IN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DBA296-A50D-DDBD-63F3-EB3FC7D38F6A}"/>
              </a:ext>
            </a:extLst>
          </p:cNvPr>
          <p:cNvSpPr txBox="1"/>
          <p:nvPr/>
        </p:nvSpPr>
        <p:spPr>
          <a:xfrm>
            <a:off x="6653733" y="6736964"/>
            <a:ext cx="370049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</a:rPr>
              <a:t>The average duration of successful project reflects the community’s sustained engagement and commitment to creative goals</a:t>
            </a:r>
            <a:endParaRPr lang="en-US" sz="1400" dirty="0"/>
          </a:p>
          <a:p>
            <a:pPr algn="ctr"/>
            <a:endParaRPr lang="en-IN" sz="1400" dirty="0">
              <a:solidFill>
                <a:schemeClr val="bg1"/>
              </a:solidFill>
              <a:latin typeface="Noto Sans TC" panose="020B0604020202020204" charset="-128"/>
              <a:ea typeface="Noto Sans TC" panose="020B0604020202020204" charset="-12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E0CB6A8-DE7E-4400-0B8B-99EC993E27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05602" y="7737312"/>
            <a:ext cx="1824798" cy="46633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3CFF7-300A-EA2F-5ADE-3F6F81B87D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1AAC7341-3FCC-D4E7-8FF0-5147ECEB2C3A}"/>
              </a:ext>
            </a:extLst>
          </p:cNvPr>
          <p:cNvSpPr/>
          <p:nvPr/>
        </p:nvSpPr>
        <p:spPr>
          <a:xfrm>
            <a:off x="6124396" y="351448"/>
            <a:ext cx="7867888" cy="892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450"/>
              </a:lnSpc>
            </a:pPr>
            <a:r>
              <a:rPr lang="en-US" altLang="en-US" sz="4000" dirty="0">
                <a:solidFill>
                  <a:schemeClr val="bg1">
                    <a:lumMod val="85000"/>
                  </a:schemeClr>
                </a:solidFill>
                <a:latin typeface="Noto Sans TC" panose="020B0604020202020204" charset="-128"/>
                <a:ea typeface="Noto Sans TC" panose="020B0604020202020204" charset="-128"/>
              </a:rPr>
              <a:t>🎯 </a:t>
            </a:r>
            <a:r>
              <a:rPr lang="en-US" sz="40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Objectives : KPIS</a:t>
            </a:r>
            <a:endParaRPr lang="en-US" sz="40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550BA480-DF96-3C13-433D-DE07A7E27BB8}"/>
              </a:ext>
            </a:extLst>
          </p:cNvPr>
          <p:cNvSpPr/>
          <p:nvPr/>
        </p:nvSpPr>
        <p:spPr>
          <a:xfrm>
            <a:off x="6124456" y="1914049"/>
            <a:ext cx="7867888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5B65CFD5-905C-685E-5CFC-2B0A51861096}"/>
              </a:ext>
            </a:extLst>
          </p:cNvPr>
          <p:cNvSpPr/>
          <p:nvPr/>
        </p:nvSpPr>
        <p:spPr>
          <a:xfrm>
            <a:off x="6124456" y="2793325"/>
            <a:ext cx="2470785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endParaRPr lang="en-US" sz="47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7D8F6BF1-1DC3-76F3-54A7-8432C6DDB2BE}"/>
              </a:ext>
            </a:extLst>
          </p:cNvPr>
          <p:cNvSpPr/>
          <p:nvPr/>
        </p:nvSpPr>
        <p:spPr>
          <a:xfrm>
            <a:off x="6124456" y="3622596"/>
            <a:ext cx="2470785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E11306D1-020A-CEBB-5362-F45B13AFE224}"/>
              </a:ext>
            </a:extLst>
          </p:cNvPr>
          <p:cNvSpPr/>
          <p:nvPr/>
        </p:nvSpPr>
        <p:spPr>
          <a:xfrm>
            <a:off x="5912653" y="5032578"/>
            <a:ext cx="8572536" cy="2565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7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Breakdown</a:t>
            </a:r>
          </a:p>
          <a:p>
            <a:pPr marL="342900" indent="-342900">
              <a:buFont typeface="+mj-lt"/>
              <a:buAutoNum type="arabicPeriod"/>
            </a:pPr>
            <a:endParaRPr lang="en-US" sz="17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7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United States: 288K projects </a:t>
            </a:r>
            <a:r>
              <a:rPr lang="en-US" sz="17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Dominates the platform with the highest volume of campaigns.</a:t>
            </a:r>
          </a:p>
          <a:p>
            <a:pPr marL="342900" indent="-342900">
              <a:buFont typeface="+mj-lt"/>
              <a:buAutoNum type="arabicPeriod"/>
            </a:pPr>
            <a:endParaRPr lang="en-US" sz="17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sz="17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Great Britain </a:t>
            </a:r>
            <a:r>
              <a:rPr lang="en-US" sz="17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83K projects </a:t>
            </a:r>
            <a:r>
              <a:rPr lang="en-US" sz="17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Significant but far behind the US.</a:t>
            </a:r>
          </a:p>
          <a:p>
            <a:pPr marL="342900" indent="-342900">
              <a:buFont typeface="+mj-lt"/>
              <a:buAutoNum type="arabicPeriod"/>
            </a:pPr>
            <a:endParaRPr lang="en-US" sz="17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7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Canada: 15K projects </a:t>
            </a:r>
            <a:r>
              <a:rPr lang="en-US" sz="17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Moderate activity.</a:t>
            </a:r>
          </a:p>
          <a:p>
            <a:pPr marL="342900" indent="-342900">
              <a:buFont typeface="+mj-lt"/>
              <a:buAutoNum type="arabicPeriod"/>
            </a:pPr>
            <a:endParaRPr lang="en-US" sz="17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7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Remaining Countries: Mostly below 10K projects </a:t>
            </a:r>
            <a:r>
              <a:rPr lang="en-US" sz="17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Minimal contribution to overall volume.</a:t>
            </a: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1C76A120-4541-A90E-E354-72AC11669F8B}"/>
              </a:ext>
            </a:extLst>
          </p:cNvPr>
          <p:cNvSpPr/>
          <p:nvPr/>
        </p:nvSpPr>
        <p:spPr>
          <a:xfrm>
            <a:off x="8823008" y="2793325"/>
            <a:ext cx="2470785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endParaRPr lang="en-US" sz="47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346A46FA-2742-F42C-5A51-C27B54420D46}"/>
              </a:ext>
            </a:extLst>
          </p:cNvPr>
          <p:cNvSpPr/>
          <p:nvPr/>
        </p:nvSpPr>
        <p:spPr>
          <a:xfrm>
            <a:off x="8846820" y="3622596"/>
            <a:ext cx="2423041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D1270FB8-2C42-0D7A-FC34-06667F8727BD}"/>
              </a:ext>
            </a:extLst>
          </p:cNvPr>
          <p:cNvSpPr/>
          <p:nvPr/>
        </p:nvSpPr>
        <p:spPr>
          <a:xfrm>
            <a:off x="8823008" y="4016693"/>
            <a:ext cx="2470785" cy="874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E02C9803-C2A9-504F-0F28-058E34E75E24}"/>
              </a:ext>
            </a:extLst>
          </p:cNvPr>
          <p:cNvSpPr/>
          <p:nvPr/>
        </p:nvSpPr>
        <p:spPr>
          <a:xfrm>
            <a:off x="11521559" y="2793325"/>
            <a:ext cx="2470785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endParaRPr lang="en-US" sz="47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B00BE85F-80E7-9D02-4674-D9834CC63969}"/>
              </a:ext>
            </a:extLst>
          </p:cNvPr>
          <p:cNvSpPr/>
          <p:nvPr/>
        </p:nvSpPr>
        <p:spPr>
          <a:xfrm>
            <a:off x="11617582" y="3622596"/>
            <a:ext cx="227873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B87A0CD2-78DD-190B-6738-A6EEC8A4296C}"/>
              </a:ext>
            </a:extLst>
          </p:cNvPr>
          <p:cNvSpPr/>
          <p:nvPr/>
        </p:nvSpPr>
        <p:spPr>
          <a:xfrm>
            <a:off x="11521559" y="4016693"/>
            <a:ext cx="2470785" cy="874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03A03E95-721B-C1EA-881F-320FAE2BDEC6}"/>
              </a:ext>
            </a:extLst>
          </p:cNvPr>
          <p:cNvSpPr/>
          <p:nvPr/>
        </p:nvSpPr>
        <p:spPr>
          <a:xfrm>
            <a:off x="8823008" y="5631894"/>
            <a:ext cx="2470785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endParaRPr lang="en-US" sz="4700" dirty="0"/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C4B7A061-291B-C866-C9E7-FBCED6AC2531}"/>
              </a:ext>
            </a:extLst>
          </p:cNvPr>
          <p:cNvSpPr/>
          <p:nvPr/>
        </p:nvSpPr>
        <p:spPr>
          <a:xfrm>
            <a:off x="8918972" y="6461165"/>
            <a:ext cx="227873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6" name="Text 13">
            <a:extLst>
              <a:ext uri="{FF2B5EF4-FFF2-40B4-BE49-F238E27FC236}">
                <a16:creationId xmlns:a16="http://schemas.microsoft.com/office/drawing/2014/main" id="{A898A74D-3F30-FFAA-3CA7-B99CAA49FEBD}"/>
              </a:ext>
            </a:extLst>
          </p:cNvPr>
          <p:cNvSpPr/>
          <p:nvPr/>
        </p:nvSpPr>
        <p:spPr>
          <a:xfrm>
            <a:off x="8823008" y="6855262"/>
            <a:ext cx="2470785" cy="874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3ABE6EAA-8D38-4B4E-9256-87323CCF94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0983" y="1174542"/>
            <a:ext cx="8795876" cy="3493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7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 Breakdown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0" lang="en-US" altLang="en-US" sz="17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Failed Projects: </a:t>
            </a:r>
            <a:r>
              <a:rPr kumimoji="0" lang="en-US" altLang="en-US" sz="1700" i="1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188K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— 54.54% 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This is the largest segment, indicating that most campaigns do not reach their funding goals.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7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Successful Projects: </a:t>
            </a:r>
            <a:r>
              <a:rPr kumimoji="0" lang="en-US" altLang="en-US" sz="1700" i="1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140K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— 40.63% 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 strong minority of projects achieve their targets, showing that success is possible with the right strategy.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7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Canceled Projects: </a:t>
            </a:r>
            <a:r>
              <a:rPr kumimoji="0" lang="en-US" altLang="en-US" sz="1700" i="1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32K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— 9.28% 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These are campaigns voluntarily withdrawn by creators, often due to lack of traction or internal issues.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7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Suspended Projects: </a:t>
            </a:r>
            <a:r>
              <a:rPr kumimoji="0" lang="en-US" altLang="en-US" sz="1700" i="1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3K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 — 0.86% 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 very small number are suspended by Kickstarter, typically for violating platform rules.</a:t>
            </a:r>
          </a:p>
        </p:txBody>
      </p:sp>
      <p:pic>
        <p:nvPicPr>
          <p:cNvPr id="21" name="Picture 20" descr="A person pointing at a pie chart&#10;&#10;AI-generated content may be incorrect.">
            <a:extLst>
              <a:ext uri="{FF2B5EF4-FFF2-40B4-BE49-F238E27FC236}">
                <a16:creationId xmlns:a16="http://schemas.microsoft.com/office/drawing/2014/main" id="{6C6E32EA-6A36-A7BF-29B7-4C9655CDC4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6592"/>
          <a:stretch>
            <a:fillRect/>
          </a:stretch>
        </p:blipFill>
        <p:spPr>
          <a:xfrm>
            <a:off x="33541" y="0"/>
            <a:ext cx="5711906" cy="830765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34714D9-960C-8F38-2B90-9E00432F7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0491" y="7730014"/>
            <a:ext cx="1839909" cy="4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29579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D05DD3-80F6-9F66-E597-549B1A1C1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C54A291E-B62A-F202-909C-38A492C0CE3F}"/>
              </a:ext>
            </a:extLst>
          </p:cNvPr>
          <p:cNvSpPr/>
          <p:nvPr/>
        </p:nvSpPr>
        <p:spPr>
          <a:xfrm>
            <a:off x="314541" y="441737"/>
            <a:ext cx="7867888" cy="892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450"/>
              </a:lnSpc>
            </a:pPr>
            <a:r>
              <a:rPr lang="en-US" altLang="en-US" sz="4000" dirty="0">
                <a:solidFill>
                  <a:schemeClr val="bg1">
                    <a:lumMod val="85000"/>
                  </a:schemeClr>
                </a:solidFill>
                <a:latin typeface="Noto Sans TC" panose="020B0604020202020204" charset="-128"/>
                <a:ea typeface="Noto Sans TC" panose="020B0604020202020204" charset="-128"/>
              </a:rPr>
              <a:t>🎯 </a:t>
            </a:r>
            <a:r>
              <a:rPr lang="en-US" sz="4000" dirty="0">
                <a:solidFill>
                  <a:srgbClr val="97B8FF"/>
                </a:solidFill>
                <a:latin typeface="Sora Medium" pitchFamily="34" charset="0"/>
                <a:cs typeface="Sora Medium" pitchFamily="34" charset="-120"/>
              </a:rPr>
              <a:t>Objectives : KPIS</a:t>
            </a:r>
            <a:endParaRPr lang="en-US" sz="40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48EAC470-0599-42A6-889C-C435EDD05819}"/>
              </a:ext>
            </a:extLst>
          </p:cNvPr>
          <p:cNvSpPr/>
          <p:nvPr/>
        </p:nvSpPr>
        <p:spPr>
          <a:xfrm>
            <a:off x="6124456" y="3622596"/>
            <a:ext cx="2470785" cy="569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159C6E64-8D62-2AF0-40F7-30CA40B65ECC}"/>
              </a:ext>
            </a:extLst>
          </p:cNvPr>
          <p:cNvSpPr/>
          <p:nvPr/>
        </p:nvSpPr>
        <p:spPr>
          <a:xfrm>
            <a:off x="159152" y="4921348"/>
            <a:ext cx="8327524" cy="2565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 Based Outcome</a:t>
            </a:r>
          </a:p>
          <a:p>
            <a:endParaRPr lang="en-US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Highest: 2014 – 59K projects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Peak year for project creation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 Range: 2012–2017 – 39K to 58K projects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Stable growth and strong activity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Lowest: 2009 – 1K projects and 2019 – 4K projects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Early launch and sharp decline</a:t>
            </a: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CA0A0499-AF72-BD32-B633-9868AA01DD15}"/>
              </a:ext>
            </a:extLst>
          </p:cNvPr>
          <p:cNvSpPr/>
          <p:nvPr/>
        </p:nvSpPr>
        <p:spPr>
          <a:xfrm>
            <a:off x="8823008" y="2793325"/>
            <a:ext cx="2470785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endParaRPr lang="en-US" sz="47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DC6D4034-6726-BE37-9DEC-2B0CE665610B}"/>
              </a:ext>
            </a:extLst>
          </p:cNvPr>
          <p:cNvSpPr/>
          <p:nvPr/>
        </p:nvSpPr>
        <p:spPr>
          <a:xfrm>
            <a:off x="8846820" y="3622596"/>
            <a:ext cx="2423041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5ED3D750-1DF1-12CF-0F8B-FD64774CEDAF}"/>
              </a:ext>
            </a:extLst>
          </p:cNvPr>
          <p:cNvSpPr/>
          <p:nvPr/>
        </p:nvSpPr>
        <p:spPr>
          <a:xfrm>
            <a:off x="8823008" y="4016693"/>
            <a:ext cx="2470785" cy="874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38C4ED80-DE17-5027-7F16-7AD7369D79E8}"/>
              </a:ext>
            </a:extLst>
          </p:cNvPr>
          <p:cNvSpPr/>
          <p:nvPr/>
        </p:nvSpPr>
        <p:spPr>
          <a:xfrm>
            <a:off x="11521559" y="2793325"/>
            <a:ext cx="2470785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endParaRPr lang="en-US" sz="47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D9C1E4F8-5058-CB91-9270-FBF4E8E8A5D1}"/>
              </a:ext>
            </a:extLst>
          </p:cNvPr>
          <p:cNvSpPr/>
          <p:nvPr/>
        </p:nvSpPr>
        <p:spPr>
          <a:xfrm>
            <a:off x="11617582" y="3622596"/>
            <a:ext cx="227873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6E8F52FF-7F94-D68F-86E5-F16A398EFA6C}"/>
              </a:ext>
            </a:extLst>
          </p:cNvPr>
          <p:cNvSpPr/>
          <p:nvPr/>
        </p:nvSpPr>
        <p:spPr>
          <a:xfrm>
            <a:off x="8823008" y="5631894"/>
            <a:ext cx="2470785" cy="601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700"/>
              </a:lnSpc>
              <a:buNone/>
            </a:pPr>
            <a:endParaRPr lang="en-US" sz="4700" dirty="0"/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86F86F89-5E68-17B1-CE84-C3227AE18394}"/>
              </a:ext>
            </a:extLst>
          </p:cNvPr>
          <p:cNvSpPr/>
          <p:nvPr/>
        </p:nvSpPr>
        <p:spPr>
          <a:xfrm>
            <a:off x="8918972" y="6461165"/>
            <a:ext cx="227873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6" name="Text 13">
            <a:extLst>
              <a:ext uri="{FF2B5EF4-FFF2-40B4-BE49-F238E27FC236}">
                <a16:creationId xmlns:a16="http://schemas.microsoft.com/office/drawing/2014/main" id="{7310DE9F-ADE2-5B21-12B0-A65862CCF5EB}"/>
              </a:ext>
            </a:extLst>
          </p:cNvPr>
          <p:cNvSpPr/>
          <p:nvPr/>
        </p:nvSpPr>
        <p:spPr>
          <a:xfrm>
            <a:off x="8823008" y="6855262"/>
            <a:ext cx="2470785" cy="874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6BA4E1C5-9545-0CC6-4287-CDE05A46B4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096" y="1334386"/>
            <a:ext cx="7997647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Category Breakdown</a:t>
            </a:r>
          </a:p>
          <a:p>
            <a:pPr marL="342900" indent="-342900">
              <a:buFont typeface="+mj-lt"/>
              <a:buAutoNum type="arabicPeriod"/>
            </a:pPr>
            <a:endParaRPr lang="en-I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Categories: Product Design (23.2K), Tabletop Games (15.6K), Music &amp; Documentary (15.1K, 14.1K)</a:t>
            </a:r>
            <a:r>
              <a: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Popular for creativity and community appeal.</a:t>
            </a:r>
          </a:p>
          <a:p>
            <a:pPr marL="342900" indent="-342900">
              <a:buFont typeface="+mj-lt"/>
              <a:buAutoNum type="arabicPeriod"/>
            </a:pPr>
            <a:endParaRPr lang="en-I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Mid-Tier: (10K–8K) </a:t>
            </a:r>
            <a:r>
              <a: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Video Games, Shorts, Food, Film &amp; Video; Art, Fiction, Nonfiction, Apparel (~7K).</a:t>
            </a:r>
          </a:p>
          <a:p>
            <a:pPr marL="342900" indent="-342900">
              <a:buFont typeface="+mj-lt"/>
              <a:buAutoNum type="arabicPeriod"/>
            </a:pPr>
            <a:endParaRPr lang="en-I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Lower-Tier: Mostly under 5K projects </a:t>
            </a:r>
            <a:r>
              <a: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Tech, Publishing, Business, Indie Rock, Photography, Web, Comics, Crafts.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1AEF2A6-ABC9-3D9B-C30B-C1CB7D82C25C}"/>
              </a:ext>
            </a:extLst>
          </p:cNvPr>
          <p:cNvSpPr/>
          <p:nvPr/>
        </p:nvSpPr>
        <p:spPr>
          <a:xfrm>
            <a:off x="12756950" y="7620000"/>
            <a:ext cx="1873450" cy="60150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1" name="Picture 20" descr="A person pointing at a pie chart&#10;&#10;AI-generated content may be incorrect.">
            <a:extLst>
              <a:ext uri="{FF2B5EF4-FFF2-40B4-BE49-F238E27FC236}">
                <a16:creationId xmlns:a16="http://schemas.microsoft.com/office/drawing/2014/main" id="{E3BC859F-17E9-A8B4-B4E1-4346040662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6592"/>
          <a:stretch>
            <a:fillRect/>
          </a:stretch>
        </p:blipFill>
        <p:spPr>
          <a:xfrm>
            <a:off x="8997309" y="0"/>
            <a:ext cx="5633092" cy="822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0883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17813" y="261184"/>
            <a:ext cx="7888367" cy="752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400"/>
              </a:lnSpc>
            </a:pPr>
            <a:r>
              <a:rPr lang="en-US" altLang="en-US" sz="3600" dirty="0">
                <a:solidFill>
                  <a:schemeClr val="bg1">
                    <a:lumMod val="85000"/>
                  </a:schemeClr>
                </a:solidFill>
                <a:latin typeface="Noto Sans TC" panose="020B0604020202020204" charset="-128"/>
                <a:ea typeface="Noto Sans TC" panose="020B0604020202020204" charset="-128"/>
              </a:rPr>
              <a:t>⚙️ </a:t>
            </a:r>
            <a:r>
              <a:rPr lang="en-US" sz="35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Process Workflow 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217813" y="1113093"/>
            <a:ext cx="9280850" cy="5448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ts val="2250"/>
              </a:lnSpc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2250"/>
              </a:lnSpc>
            </a:pPr>
            <a:r>
              <a:rPr lang="en-IN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Cleaning: </a:t>
            </a:r>
          </a:p>
          <a:p>
            <a:pPr marL="285750" indent="-285750" algn="just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Removed duplicates, mapped outcomes</a:t>
            </a:r>
          </a:p>
          <a:p>
            <a:pPr marL="285750" indent="-285750" algn="just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Mastered Power Query for handling messy datasets</a:t>
            </a:r>
          </a:p>
          <a:p>
            <a:pPr marL="285750" indent="-285750" algn="just">
              <a:lnSpc>
                <a:spcPts val="225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2250"/>
              </a:lnSpc>
            </a:pPr>
            <a:endParaRPr lang="en-IN" sz="2000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 Management &amp; SQL: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Skilled in managing high-volume data efficiently using MySQL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Experienced in crafting advanced SQL queries to derive performance metrics and actionable insights</a:t>
            </a:r>
          </a:p>
          <a:p>
            <a:endParaRPr lang="en-US" sz="2000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2250"/>
              </a:lnSpc>
            </a:pPr>
            <a:endParaRPr lang="en-IN" sz="20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ts val="2250"/>
              </a:lnSpc>
            </a:pPr>
            <a:r>
              <a:rPr lang="en-IN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Dashboard Design: </a:t>
            </a:r>
          </a:p>
          <a:p>
            <a:pPr marL="285750" indent="-285750" algn="just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Built interactive dashboards in Excel , Tableau and Power BI</a:t>
            </a:r>
          </a:p>
          <a:p>
            <a:pPr marL="285750" indent="-285750" algn="just">
              <a:lnSpc>
                <a:spcPts val="225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Learned to select the right charts for trends, comparisons, and KPIs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sz="2000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Management Skills: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Executed end-to-end workflow: Raw Data → Cleaned Data → SQL Analysis → Dashboards → Insights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Developed a strong understanding of the value of clear documentation and impactful data storytelling.</a:t>
            </a:r>
          </a:p>
          <a:p>
            <a:pPr marL="285750" indent="-285750" algn="just">
              <a:lnSpc>
                <a:spcPts val="2250"/>
              </a:lnSpc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47508" y="3101102"/>
            <a:ext cx="215146" cy="215146"/>
          </a:xfrm>
          <a:prstGeom prst="rect">
            <a:avLst/>
          </a:prstGeom>
        </p:spPr>
      </p:pic>
      <p:pic>
        <p:nvPicPr>
          <p:cNvPr id="14" name="Image 6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81346" y="3101102"/>
            <a:ext cx="215146" cy="215146"/>
          </a:xfrm>
          <a:prstGeom prst="rect">
            <a:avLst/>
          </a:prstGeom>
        </p:spPr>
      </p:pic>
      <p:pic>
        <p:nvPicPr>
          <p:cNvPr id="20" name="Image 9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464427" y="5735836"/>
            <a:ext cx="215146" cy="215146"/>
          </a:xfrm>
          <a:prstGeom prst="rect">
            <a:avLst/>
          </a:prstGeom>
        </p:spPr>
      </p:pic>
      <p:pic>
        <p:nvPicPr>
          <p:cNvPr id="25" name="Image 7" descr="preencoded.png">
            <a:extLst>
              <a:ext uri="{FF2B5EF4-FFF2-40B4-BE49-F238E27FC236}">
                <a16:creationId xmlns:a16="http://schemas.microsoft.com/office/drawing/2014/main" id="{E14B8D80-1ECD-9843-FE1A-F02405892C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7811" y="2560712"/>
            <a:ext cx="9280850" cy="107581"/>
          </a:xfrm>
          <a:prstGeom prst="rect">
            <a:avLst/>
          </a:prstGeom>
        </p:spPr>
      </p:pic>
      <p:pic>
        <p:nvPicPr>
          <p:cNvPr id="26" name="Image 7" descr="preencoded.png">
            <a:extLst>
              <a:ext uri="{FF2B5EF4-FFF2-40B4-BE49-F238E27FC236}">
                <a16:creationId xmlns:a16="http://schemas.microsoft.com/office/drawing/2014/main" id="{BA6929DF-D8DA-3919-A1A6-8D0BB61552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7813" y="4214870"/>
            <a:ext cx="9280850" cy="107581"/>
          </a:xfrm>
          <a:prstGeom prst="rect">
            <a:avLst/>
          </a:prstGeom>
        </p:spPr>
      </p:pic>
      <p:pic>
        <p:nvPicPr>
          <p:cNvPr id="27" name="Image 7" descr="preencoded.png">
            <a:extLst>
              <a:ext uri="{FF2B5EF4-FFF2-40B4-BE49-F238E27FC236}">
                <a16:creationId xmlns:a16="http://schemas.microsoft.com/office/drawing/2014/main" id="{A9F59221-471D-0A1B-5275-7B23D58022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7813" y="5735836"/>
            <a:ext cx="9280850" cy="107581"/>
          </a:xfrm>
          <a:prstGeom prst="rect">
            <a:avLst/>
          </a:prstGeom>
        </p:spPr>
      </p:pic>
      <p:pic>
        <p:nvPicPr>
          <p:cNvPr id="28" name="Image 7" descr="preencoded.png">
            <a:extLst>
              <a:ext uri="{FF2B5EF4-FFF2-40B4-BE49-F238E27FC236}">
                <a16:creationId xmlns:a16="http://schemas.microsoft.com/office/drawing/2014/main" id="{17A3E346-9AF6-FE7F-D201-E30D63C5DF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7813" y="7835492"/>
            <a:ext cx="9280850" cy="1075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05888AB-F06B-F52A-18EB-6DD1DA54C537}"/>
              </a:ext>
            </a:extLst>
          </p:cNvPr>
          <p:cNvSpPr/>
          <p:nvPr/>
        </p:nvSpPr>
        <p:spPr>
          <a:xfrm>
            <a:off x="12703629" y="7478486"/>
            <a:ext cx="1839685" cy="67491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85833" y="0"/>
            <a:ext cx="5041900" cy="81534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88193" y="1206279"/>
            <a:ext cx="3968036" cy="753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050"/>
              </a:lnSpc>
            </a:pPr>
            <a:r>
              <a:rPr lang="en-US" altLang="en-US" sz="6000" dirty="0">
                <a:solidFill>
                  <a:schemeClr val="bg1">
                    <a:lumMod val="85000"/>
                  </a:schemeClr>
                </a:solidFill>
                <a:latin typeface="Noto Sans TC" panose="020B0604020202020204" charset="-128"/>
                <a:ea typeface="Noto Sans TC" panose="020B0604020202020204" charset="-128"/>
              </a:rPr>
              <a:t>🔎 </a:t>
            </a:r>
            <a:r>
              <a:rPr lang="en-US" sz="6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Analysis</a:t>
            </a:r>
            <a:endParaRPr lang="en-US" sz="6000" dirty="0"/>
          </a:p>
        </p:txBody>
      </p:sp>
      <p:sp>
        <p:nvSpPr>
          <p:cNvPr id="4" name="Text 2"/>
          <p:cNvSpPr/>
          <p:nvPr/>
        </p:nvSpPr>
        <p:spPr>
          <a:xfrm>
            <a:off x="9812739" y="391678"/>
            <a:ext cx="3157375" cy="235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  <a:latin typeface="Sitka Small Semibold" pitchFamily="2" charset="0"/>
                <a:ea typeface="Sora Medium" pitchFamily="34" charset="-122"/>
                <a:cs typeface="Sora Medium" pitchFamily="34" charset="-120"/>
              </a:rPr>
              <a:t>Success Rate by Goal Range</a:t>
            </a:r>
            <a:endParaRPr lang="en-US" sz="1600" b="1" dirty="0">
              <a:solidFill>
                <a:schemeClr val="accent5">
                  <a:lumMod val="75000"/>
                </a:schemeClr>
              </a:solidFill>
              <a:latin typeface="Sitka Small Semibold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797873-5F4B-7743-0231-17C260327585}"/>
              </a:ext>
            </a:extLst>
          </p:cNvPr>
          <p:cNvSpPr txBox="1"/>
          <p:nvPr/>
        </p:nvSpPr>
        <p:spPr>
          <a:xfrm>
            <a:off x="9714767" y="626826"/>
            <a:ext cx="52126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E0D6DE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Goals Under $1K:</a:t>
            </a:r>
            <a:r>
              <a:rPr lang="en-US" sz="1600" dirty="0">
                <a:solidFill>
                  <a:srgbClr val="E0D6DE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 ~60% Success Rate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rgbClr val="E0D6DE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Goals $1K - $10K:</a:t>
            </a:r>
            <a:r>
              <a:rPr lang="en-US" sz="1600" dirty="0">
                <a:solidFill>
                  <a:srgbClr val="E0D6DE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 Moderate Success Rate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rgbClr val="E0D6DE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Goals $10K - $100K:</a:t>
            </a:r>
            <a:r>
              <a:rPr lang="en-US" sz="1600" dirty="0">
                <a:solidFill>
                  <a:srgbClr val="E0D6DE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 Significant Drop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rgbClr val="E0D6DE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Goals Over $500K:</a:t>
            </a:r>
            <a:r>
              <a:rPr lang="en-US" sz="1600" dirty="0">
                <a:solidFill>
                  <a:srgbClr val="E0D6DE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 Success Rate Drops Below 10%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B344C636-F235-410D-BAC1-A45F8D1345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4251445"/>
              </p:ext>
            </p:extLst>
          </p:nvPr>
        </p:nvGraphicFramePr>
        <p:xfrm>
          <a:off x="225814" y="1950265"/>
          <a:ext cx="7089386" cy="3177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4E0F4222-9C18-4D63-868D-C68963BB9E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2459176"/>
              </p:ext>
            </p:extLst>
          </p:nvPr>
        </p:nvGraphicFramePr>
        <p:xfrm>
          <a:off x="225814" y="5284891"/>
          <a:ext cx="7089386" cy="28484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95C7634F-8026-4DD4-A3D2-B9211AEB36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8668336"/>
              </p:ext>
            </p:extLst>
          </p:nvPr>
        </p:nvGraphicFramePr>
        <p:xfrm>
          <a:off x="7528250" y="1950265"/>
          <a:ext cx="7000550" cy="31688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C9C7501A-4959-A7BB-E2E0-01888C8102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91576" y="7714984"/>
            <a:ext cx="1637224" cy="418402"/>
          </a:xfrm>
          <a:prstGeom prst="rect">
            <a:avLst/>
          </a:prstGeom>
        </p:spPr>
      </p:pic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B8F75674-92EF-79C5-ADD8-FC347F5AED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4604149"/>
              </p:ext>
            </p:extLst>
          </p:nvPr>
        </p:nvGraphicFramePr>
        <p:xfrm>
          <a:off x="7551829" y="5262529"/>
          <a:ext cx="7000550" cy="28708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C27521-EEE8-E1AD-D3FE-A8E843C9F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10A303D-AAE7-1C4A-D989-E310ACAC28DF}"/>
              </a:ext>
            </a:extLst>
          </p:cNvPr>
          <p:cNvSpPr/>
          <p:nvPr/>
        </p:nvSpPr>
        <p:spPr>
          <a:xfrm>
            <a:off x="3856137" y="334335"/>
            <a:ext cx="8929154" cy="405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50"/>
              </a:lnSpc>
            </a:pPr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💡 </a:t>
            </a:r>
            <a:r>
              <a:rPr lang="en-US" sz="36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Recommendations and 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🔍 </a:t>
            </a:r>
            <a:r>
              <a:rPr lang="en-US" sz="36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Insights</a:t>
            </a:r>
          </a:p>
          <a:p>
            <a:pPr marL="0" indent="0" algn="l">
              <a:lnSpc>
                <a:spcPts val="3150"/>
              </a:lnSpc>
              <a:buNone/>
            </a:pPr>
            <a:endParaRPr lang="en-US" sz="3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EF2CD73F-6F37-53F8-B13D-9CFB73DCA5A7}"/>
              </a:ext>
            </a:extLst>
          </p:cNvPr>
          <p:cNvSpPr/>
          <p:nvPr/>
        </p:nvSpPr>
        <p:spPr>
          <a:xfrm>
            <a:off x="149544" y="702092"/>
            <a:ext cx="13718856" cy="739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🎯</a:t>
            </a:r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1. Set Realistic Funding Goals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Projects with goals under $1K have a ~60% success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rate drops below 10% for goals over $500K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Recommendation: Aim for modest, achievable goals unless backed by strong marketing and community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🧩 2. Choose High-Performing Categories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success rates: Outdoors (76.5%), Residences (73.7%), Animals, Indie Rock, Classical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📅 </a:t>
            </a:r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Launch Timing Is Flexible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 and quarterly data show consistent project creation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strong seasonal spikes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Recommendation: Focus on campaign readiness and audience prep rather than timing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🔍 Insights</a:t>
            </a:r>
          </a:p>
          <a:p>
            <a:endParaRPr lang="en-US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📈 1.Kickstarter Peaked in 2014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creation peaked at 59K in 2014, then declined to 4K by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Indicates platform maturity and increased competition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🌍 </a:t>
            </a:r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2.US Dominates, but Global Potential Exists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28K projects from the US vs 9K from Great Britain, 3K from Canada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countries contribute &lt;1K — untapped potential for global creators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📊 3.Outcome Breakdown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Failed projects: 54.5%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Funded projects: 39.4%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Canceled/Suspended: ~5% combined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Insight: Most projects fail — success requires strategic planning, realistic goals, and audience targeting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🧠 </a:t>
            </a:r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4.Success Is Strategy-Driven Success isn’t random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— it correlates with goal size, category choice, and audience targeting.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ts val="16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8417FB-B31B-5215-2A46-752D6F27A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5291" y="7734565"/>
            <a:ext cx="1845109" cy="43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0816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259E2-D01B-0BDA-7D65-AE401A296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>
            <a:extLst>
              <a:ext uri="{FF2B5EF4-FFF2-40B4-BE49-F238E27FC236}">
                <a16:creationId xmlns:a16="http://schemas.microsoft.com/office/drawing/2014/main" id="{6A20ABDD-447C-F87D-FA60-F3C099EF4BC3}"/>
              </a:ext>
            </a:extLst>
          </p:cNvPr>
          <p:cNvSpPr/>
          <p:nvPr/>
        </p:nvSpPr>
        <p:spPr>
          <a:xfrm>
            <a:off x="149544" y="703412"/>
            <a:ext cx="14480856" cy="7126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data indicates a mature but competitive crowdfunding platform with strong overall activity and significant capital flow, despite a recent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decline in new projects.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Overall Platform Health: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platform has generated substantial activity with 365.89K Total Projects Launched and $3.46B Total Money Raised, demonstrating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its potential to fund creative.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has a broad community, attracting nearly 40 million unique individuals (Backers).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Success Indicators: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Overall Success Rate is 38.35%, with a strong minority of projects (40.63%) succeeding, suggesting a path to funding when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managed correctly. Successful projects are completed relatively quickly, with an Average of 80.36 Days.</a:t>
            </a:r>
          </a:p>
          <a:p>
            <a:pPr lvl="1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Strategic Categories and Goals: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Categories like Chiptune and Residencies exhibit the highest volumes and best success rates(76.32% and 73.97% 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respectively),indicating where creator and backer interest is strongest.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Projects with smaller funding goals (under $1K) have the highest success rates (~60%), confirming that modest, 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achievable targets are the most effective strategy.</a:t>
            </a:r>
          </a:p>
          <a:p>
            <a:pPr lvl="1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 Dominance: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United States dominates the platform, accounting for the highest volume of campaigns (288K projects).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Great Britain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Noto Sans TC" pitchFamily="34" charset="-122"/>
                <a:cs typeface="Arial" panose="020B0604020202020204" pitchFamily="34" charset="0"/>
              </a:rPr>
              <a:t>The second-largest contributor to project volume on the platform.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6C0A04CF-2B7C-8ECF-81B2-084D18DD2DFA}"/>
              </a:ext>
            </a:extLst>
          </p:cNvPr>
          <p:cNvSpPr/>
          <p:nvPr/>
        </p:nvSpPr>
        <p:spPr>
          <a:xfrm>
            <a:off x="1623304" y="176459"/>
            <a:ext cx="13946896" cy="748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altLang="en-US" sz="4000" dirty="0">
                <a:solidFill>
                  <a:schemeClr val="bg1">
                    <a:lumMod val="85000"/>
                  </a:schemeClr>
                </a:solidFill>
                <a:latin typeface="Noto Sans TC" panose="020B0604020202020204" charset="-128"/>
                <a:ea typeface="Noto Sans TC" panose="020B0604020202020204" charset="-128"/>
              </a:rPr>
              <a:t>📝 </a:t>
            </a:r>
            <a:r>
              <a:rPr lang="en-US" sz="4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Conclusion: Actionable Strategies for Launch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4B9692-C164-1DD8-F7B6-735C8FCA9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8951" y="7526188"/>
            <a:ext cx="2421450" cy="61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84682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1341</Words>
  <Application>Microsoft Office PowerPoint</Application>
  <PresentationFormat>Custom</PresentationFormat>
  <Paragraphs>204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Sitka Small Semibold</vt:lpstr>
      <vt:lpstr>Arial</vt:lpstr>
      <vt:lpstr>Noto Sans TC</vt:lpstr>
      <vt:lpstr>Sora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Jay Darji</dc:creator>
  <cp:lastModifiedBy>Jay Darji</cp:lastModifiedBy>
  <cp:revision>20</cp:revision>
  <dcterms:created xsi:type="dcterms:W3CDTF">2025-11-11T06:18:17Z</dcterms:created>
  <dcterms:modified xsi:type="dcterms:W3CDTF">2025-12-09T09:52:36Z</dcterms:modified>
</cp:coreProperties>
</file>